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3" r:id="rId2"/>
    <p:sldId id="264" r:id="rId3"/>
    <p:sldId id="265" r:id="rId4"/>
    <p:sldId id="266" r:id="rId5"/>
    <p:sldId id="267" r:id="rId6"/>
    <p:sldId id="268" r:id="rId7"/>
    <p:sldId id="271" r:id="rId8"/>
    <p:sldId id="269" r:id="rId9"/>
    <p:sldId id="275" r:id="rId10"/>
    <p:sldId id="276" r:id="rId11"/>
    <p:sldId id="277" r:id="rId12"/>
    <p:sldId id="270" r:id="rId13"/>
    <p:sldId id="274" r:id="rId14"/>
    <p:sldId id="272" r:id="rId15"/>
    <p:sldId id="273" r:id="rId16"/>
  </p:sldIdLst>
  <p:sldSz cx="10688638" cy="758031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3" autoAdjust="0"/>
  </p:normalViewPr>
  <p:slideViewPr>
    <p:cSldViewPr snapToGrid="0" snapToObjects="1" showGuides="1">
      <p:cViewPr varScale="1">
        <p:scale>
          <a:sx n="72" d="100"/>
          <a:sy n="72" d="100"/>
        </p:scale>
        <p:origin x="-354" y="-96"/>
      </p:cViewPr>
      <p:guideLst>
        <p:guide orient="horz" pos="2388"/>
        <p:guide pos="33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5B7E7-62C7-EE44-8818-792BCA35078C}" type="datetimeFigureOut">
              <a:rPr lang="it-IT" smtClean="0"/>
              <a:pPr/>
              <a:t>09/12/2014</a:t>
            </a:fld>
            <a:endParaRPr lang="it-IT"/>
          </a:p>
        </p:txBody>
      </p:sp>
      <p:sp>
        <p:nvSpPr>
          <p:cNvPr id="4" name="Segnaposto immagine diapositiva 3"/>
          <p:cNvSpPr>
            <a:spLocks noGrp="1" noRot="1" noChangeAspect="1"/>
          </p:cNvSpPr>
          <p:nvPr>
            <p:ph type="sldImg" idx="2"/>
          </p:nvPr>
        </p:nvSpPr>
        <p:spPr>
          <a:xfrm>
            <a:off x="1012825" y="685800"/>
            <a:ext cx="48323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D1310-C01A-4B4C-AEB1-B12C08083BCD}" type="slidenum">
              <a:rPr lang="it-IT" smtClean="0"/>
              <a:pPr/>
              <a:t>‹N›</a:t>
            </a:fld>
            <a:endParaRPr lang="it-IT"/>
          </a:p>
        </p:txBody>
      </p:sp>
    </p:spTree>
    <p:extLst>
      <p:ext uri="{BB962C8B-B14F-4D97-AF65-F5344CB8AC3E}">
        <p14:creationId xmlns:p14="http://schemas.microsoft.com/office/powerpoint/2010/main" val="1936411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0D1310-C01A-4B4C-AEB1-B12C08083BCD}" type="slidenum">
              <a:rPr lang="it-IT" smtClean="0"/>
              <a:pPr/>
              <a:t>11</a:t>
            </a:fld>
            <a:endParaRPr lang="it-IT"/>
          </a:p>
        </p:txBody>
      </p:sp>
    </p:spTree>
    <p:extLst>
      <p:ext uri="{BB962C8B-B14F-4D97-AF65-F5344CB8AC3E}">
        <p14:creationId xmlns:p14="http://schemas.microsoft.com/office/powerpoint/2010/main" val="379952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54812"/>
            <a:ext cx="9085342" cy="1624854"/>
          </a:xfrm>
        </p:spPr>
        <p:txBody>
          <a:bodyPr/>
          <a:lstStyle/>
          <a:p>
            <a:r>
              <a:rPr lang="it-IT" smtClean="0"/>
              <a:t>Fare clic per modificare stile</a:t>
            </a:r>
            <a:endParaRPr lang="it-IT"/>
          </a:p>
        </p:txBody>
      </p:sp>
      <p:sp>
        <p:nvSpPr>
          <p:cNvPr id="3" name="Sottotitolo 2"/>
          <p:cNvSpPr>
            <a:spLocks noGrp="1"/>
          </p:cNvSpPr>
          <p:nvPr>
            <p:ph type="subTitle" idx="1"/>
          </p:nvPr>
        </p:nvSpPr>
        <p:spPr>
          <a:xfrm>
            <a:off x="1603296" y="4295511"/>
            <a:ext cx="7482047" cy="193719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36962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55118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59364" y="303566"/>
            <a:ext cx="2809479" cy="646783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25362" y="303566"/>
            <a:ext cx="8255859" cy="646783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285359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25579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71055"/>
            <a:ext cx="9085342" cy="1505534"/>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844329" y="3212861"/>
            <a:ext cx="9085342" cy="16581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05142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25362" y="1768741"/>
            <a:ext cx="5531741" cy="5002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335246" y="1768741"/>
            <a:ext cx="5533597" cy="5002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3736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432" y="303564"/>
            <a:ext cx="9619774" cy="1263386"/>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433" y="1696798"/>
            <a:ext cx="4722671" cy="7071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433" y="2403942"/>
            <a:ext cx="4722671" cy="4367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6798"/>
            <a:ext cx="4724526" cy="7071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680" y="2403942"/>
            <a:ext cx="4724526" cy="4367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43908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139592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282473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3" y="301809"/>
            <a:ext cx="3516488" cy="1284442"/>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178960" y="301810"/>
            <a:ext cx="5975246" cy="6469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3" y="1586252"/>
            <a:ext cx="3516488" cy="51851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12340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9" y="5306219"/>
            <a:ext cx="6413183" cy="626429"/>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095049" y="677315"/>
            <a:ext cx="6413183" cy="4548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095049" y="5932648"/>
            <a:ext cx="6413183" cy="8896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A751E74-5E97-B046-BA67-94A0D55BE2D0}" type="datetimeFigureOut">
              <a:rPr lang="it-IT" smtClean="0"/>
              <a:pPr/>
              <a:t>09/12/2014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219D2D-7CF3-2F4F-8AB4-0870E508A8FE}" type="slidenum">
              <a:rPr lang="it-IT" smtClean="0"/>
              <a:pPr/>
              <a:t>‹N›</a:t>
            </a:fld>
            <a:endParaRPr lang="it-IT"/>
          </a:p>
        </p:txBody>
      </p:sp>
    </p:spTree>
    <p:extLst>
      <p:ext uri="{BB962C8B-B14F-4D97-AF65-F5344CB8AC3E}">
        <p14:creationId xmlns:p14="http://schemas.microsoft.com/office/powerpoint/2010/main" val="336576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34432" y="303564"/>
            <a:ext cx="9619774" cy="1263386"/>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534432" y="1768741"/>
            <a:ext cx="9619774" cy="5002656"/>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534432" y="7025829"/>
            <a:ext cx="2494016" cy="403581"/>
          </a:xfrm>
          <a:prstGeom prst="rect">
            <a:avLst/>
          </a:prstGeom>
        </p:spPr>
        <p:txBody>
          <a:bodyPr vert="horz" lIns="91440" tIns="45720" rIns="91440" bIns="45720" rtlCol="0" anchor="ctr"/>
          <a:lstStyle>
            <a:lvl1pPr algn="l">
              <a:defRPr sz="1200">
                <a:solidFill>
                  <a:schemeClr val="tx1">
                    <a:tint val="75000"/>
                  </a:schemeClr>
                </a:solidFill>
              </a:defRPr>
            </a:lvl1pPr>
          </a:lstStyle>
          <a:p>
            <a:fld id="{8A751E74-5E97-B046-BA67-94A0D55BE2D0}" type="datetimeFigureOut">
              <a:rPr lang="it-IT" smtClean="0"/>
              <a:pPr/>
              <a:t>09/12/2014</a:t>
            </a:fld>
            <a:endParaRPr lang="it-IT"/>
          </a:p>
        </p:txBody>
      </p:sp>
      <p:sp>
        <p:nvSpPr>
          <p:cNvPr id="5" name="Segnaposto piè di pagina 4"/>
          <p:cNvSpPr>
            <a:spLocks noGrp="1"/>
          </p:cNvSpPr>
          <p:nvPr>
            <p:ph type="ftr" sz="quarter" idx="3"/>
          </p:nvPr>
        </p:nvSpPr>
        <p:spPr>
          <a:xfrm>
            <a:off x="3651952" y="7025829"/>
            <a:ext cx="3384735" cy="4035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660190" y="7025829"/>
            <a:ext cx="2494016" cy="403581"/>
          </a:xfrm>
          <a:prstGeom prst="rect">
            <a:avLst/>
          </a:prstGeom>
        </p:spPr>
        <p:txBody>
          <a:bodyPr vert="horz" lIns="91440" tIns="45720" rIns="91440" bIns="45720" rtlCol="0" anchor="ctr"/>
          <a:lstStyle>
            <a:lvl1pPr algn="r">
              <a:defRPr sz="1200">
                <a:solidFill>
                  <a:schemeClr val="tx1">
                    <a:tint val="75000"/>
                  </a:schemeClr>
                </a:solidFill>
              </a:defRPr>
            </a:lvl1pPr>
          </a:lstStyle>
          <a:p>
            <a:fld id="{CF219D2D-7CF3-2F4F-8AB4-0870E508A8FE}" type="slidenum">
              <a:rPr lang="it-IT" smtClean="0"/>
              <a:pPr/>
              <a:t>‹N›</a:t>
            </a:fld>
            <a:endParaRPr lang="it-IT"/>
          </a:p>
        </p:txBody>
      </p:sp>
    </p:spTree>
    <p:extLst>
      <p:ext uri="{BB962C8B-B14F-4D97-AF65-F5344CB8AC3E}">
        <p14:creationId xmlns:p14="http://schemas.microsoft.com/office/powerpoint/2010/main" val="4851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07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472950" y="228651"/>
            <a:ext cx="9619774" cy="972000"/>
          </a:xfrm>
        </p:spPr>
        <p:txBody>
          <a:bodyPr>
            <a:normAutofit/>
          </a:bodyPr>
          <a:lstStyle/>
          <a:p>
            <a:r>
              <a:rPr lang="it-IT" sz="3200" b="1" dirty="0" smtClean="0">
                <a:latin typeface="Arial" panose="020B0604020202020204" pitchFamily="34" charset="0"/>
                <a:cs typeface="Arial" panose="020B0604020202020204" pitchFamily="34" charset="0"/>
              </a:rPr>
              <a:t>Adeguatezza</a:t>
            </a:r>
            <a:endParaRPr lang="it-IT" sz="3200" b="1" dirty="0">
              <a:latin typeface="Arial" panose="020B0604020202020204" pitchFamily="34" charset="0"/>
              <a:cs typeface="Arial" panose="020B0604020202020204" pitchFamily="34" charset="0"/>
            </a:endParaRPr>
          </a:p>
        </p:txBody>
      </p:sp>
      <p:sp>
        <p:nvSpPr>
          <p:cNvPr id="5" name="CasellaDiTesto 4"/>
          <p:cNvSpPr txBox="1"/>
          <p:nvPr/>
        </p:nvSpPr>
        <p:spPr>
          <a:xfrm>
            <a:off x="178144" y="1482299"/>
            <a:ext cx="10211560" cy="273689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gn="just">
              <a:lnSpc>
                <a:spcPct val="150000"/>
              </a:lnSpc>
            </a:pPr>
            <a:r>
              <a:rPr lang="it-IT" sz="2400" dirty="0" smtClean="0">
                <a:latin typeface="Arial" panose="020B0604020202020204" pitchFamily="34" charset="0"/>
                <a:cs typeface="Arial" panose="020B0604020202020204" pitchFamily="34" charset="0"/>
              </a:rPr>
              <a:t>Quando l’impresa di investimento non ottiene le informazioni necessarie ai fini della “valutazione di adeguatezza” deve astenersi dal prestare i servizi di investimento di consulenza in materia di investimenti e gestione di </a:t>
            </a:r>
            <a:r>
              <a:rPr lang="it-IT" sz="2400" dirty="0" smtClean="0">
                <a:latin typeface="Arial" panose="020B0604020202020204" pitchFamily="34" charset="0"/>
                <a:cs typeface="Arial" panose="020B0604020202020204" pitchFamily="34" charset="0"/>
              </a:rPr>
              <a:t>portafoglio.</a:t>
            </a:r>
            <a:endParaRPr lang="it-IT" sz="2400" dirty="0" smtClean="0">
              <a:latin typeface="Arial" panose="020B0604020202020204" pitchFamily="34" charset="0"/>
              <a:cs typeface="Arial" panose="020B0604020202020204" pitchFamily="34" charset="0"/>
            </a:endParaRPr>
          </a:p>
          <a:p>
            <a:pPr algn="just"/>
            <a:endParaRPr lang="it-IT" sz="27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578968" y="236068"/>
            <a:ext cx="9619774" cy="972000"/>
          </a:xfrm>
        </p:spPr>
        <p:txBody>
          <a:bodyPr>
            <a:normAutofit/>
          </a:bodyPr>
          <a:lstStyle/>
          <a:p>
            <a:r>
              <a:rPr lang="it-IT" sz="3200" b="1" dirty="0" smtClean="0">
                <a:latin typeface="Arial" panose="020B0604020202020204" pitchFamily="34" charset="0"/>
                <a:cs typeface="Arial" panose="020B0604020202020204" pitchFamily="34" charset="0"/>
              </a:rPr>
              <a:t>Appropriatezza</a:t>
            </a:r>
            <a:endParaRPr lang="it-IT" sz="3200" b="1" dirty="0">
              <a:latin typeface="Arial" panose="020B0604020202020204" pitchFamily="34" charset="0"/>
              <a:cs typeface="Arial" panose="020B0604020202020204" pitchFamily="34" charset="0"/>
            </a:endParaRPr>
          </a:p>
        </p:txBody>
      </p:sp>
      <p:sp>
        <p:nvSpPr>
          <p:cNvPr id="5" name="CasellaDiTesto 4"/>
          <p:cNvSpPr txBox="1"/>
          <p:nvPr/>
        </p:nvSpPr>
        <p:spPr>
          <a:xfrm>
            <a:off x="178144" y="1208068"/>
            <a:ext cx="10185056" cy="545995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gn="just">
              <a:lnSpc>
                <a:spcPct val="120000"/>
              </a:lnSpc>
              <a:spcAft>
                <a:spcPts val="600"/>
              </a:spcAft>
            </a:pPr>
            <a:r>
              <a:rPr lang="it-IT" sz="2400" dirty="0" smtClean="0">
                <a:latin typeface="Arial" panose="020B0604020202020204" pitchFamily="34" charset="0"/>
                <a:cs typeface="Arial" panose="020B0604020202020204" pitchFamily="34" charset="0"/>
              </a:rPr>
              <a:t>Qualora il cliente scelga di non fornire le informazioni richieste dall’impresa di investimento circa le sue conoscenze ed esperienze, ovvero qualora tali informazioni siano insufficienti, l’impresa di investimento avverte il cliente che la sua decisione impedirà di determinare se il servizio o prodotto sia “appropriato” a lui. Qualora l’impresa ritenga che il prodotto o servizio non sia “appropriato” al cliente, lo avverte di tale circostanza e può, a seguito di tale avvertimento, prestare il servizio.</a:t>
            </a:r>
          </a:p>
          <a:p>
            <a:pPr algn="just">
              <a:lnSpc>
                <a:spcPct val="120000"/>
              </a:lnSpc>
              <a:spcAft>
                <a:spcPts val="600"/>
              </a:spcAft>
            </a:pPr>
            <a:r>
              <a:rPr lang="it-IT" sz="2400" dirty="0" smtClean="0">
                <a:latin typeface="Arial" panose="020B0604020202020204" pitchFamily="34" charset="0"/>
                <a:cs typeface="Arial" panose="020B0604020202020204" pitchFamily="34" charset="0"/>
              </a:rPr>
              <a:t>Le imprese di investimento non sono tenute a compiere la valutazione di appropriatezza quando prestano servizi di investimento che consistono unicamente nell’esecuzione e/o nella ricezione e trasmissione di ordini del </a:t>
            </a:r>
            <a:r>
              <a:rPr lang="it-IT" sz="2400" dirty="0" smtClean="0">
                <a:latin typeface="Arial" panose="020B0604020202020204" pitchFamily="34" charset="0"/>
                <a:cs typeface="Arial" panose="020B0604020202020204" pitchFamily="34" charset="0"/>
              </a:rPr>
              <a:t>cliente.  </a:t>
            </a:r>
            <a:endParaRPr lang="it-IT"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486203" y="224052"/>
            <a:ext cx="9619774" cy="972000"/>
          </a:xfrm>
        </p:spPr>
        <p:txBody>
          <a:bodyPr>
            <a:normAutofit/>
          </a:bodyPr>
          <a:lstStyle/>
          <a:p>
            <a:r>
              <a:rPr lang="it-IT" sz="3200" b="1" dirty="0" smtClean="0">
                <a:latin typeface="Arial" panose="020B0604020202020204" pitchFamily="34" charset="0"/>
                <a:cs typeface="Arial" panose="020B0604020202020204" pitchFamily="34" charset="0"/>
              </a:rPr>
              <a:t>Come può essere aiutato</a:t>
            </a:r>
            <a:endParaRPr lang="it-IT" sz="3200" b="1" dirty="0">
              <a:latin typeface="Arial" panose="020B0604020202020204" pitchFamily="34" charset="0"/>
              <a:cs typeface="Arial" panose="020B0604020202020204" pitchFamily="34" charset="0"/>
            </a:endParaRPr>
          </a:p>
        </p:txBody>
      </p:sp>
      <p:sp>
        <p:nvSpPr>
          <p:cNvPr id="5" name="CasellaDiTesto 4"/>
          <p:cNvSpPr txBox="1"/>
          <p:nvPr/>
        </p:nvSpPr>
        <p:spPr>
          <a:xfrm>
            <a:off x="267216" y="1502526"/>
            <a:ext cx="9989967" cy="333706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nSpc>
                <a:spcPct val="200000"/>
              </a:lnSpc>
            </a:pPr>
            <a:r>
              <a:rPr lang="it-IT" sz="2400" dirty="0">
                <a:latin typeface="Arial" panose="020B0604020202020204" pitchFamily="34" charset="0"/>
                <a:cs typeface="Arial" panose="020B0604020202020204" pitchFamily="34" charset="0"/>
              </a:rPr>
              <a:t>La propensione al rischio si può modificare con il passare del tempo</a:t>
            </a:r>
          </a:p>
          <a:p>
            <a:pPr>
              <a:lnSpc>
                <a:spcPct val="200000"/>
              </a:lnSpc>
            </a:pPr>
            <a:r>
              <a:rPr lang="it-IT" sz="2400" dirty="0" smtClean="0">
                <a:latin typeface="Arial" panose="020B0604020202020204" pitchFamily="34" charset="0"/>
                <a:cs typeface="Arial" panose="020B0604020202020204" pitchFamily="34" charset="0"/>
              </a:rPr>
              <a:t>Un </a:t>
            </a:r>
            <a:r>
              <a:rPr lang="it-IT" sz="2400" dirty="0">
                <a:latin typeface="Arial" panose="020B0604020202020204" pitchFamily="34" charset="0"/>
                <a:cs typeface="Arial" panose="020B0604020202020204" pitchFamily="34" charset="0"/>
              </a:rPr>
              <a:t>bravo consulente la deve interpretare e monitorare</a:t>
            </a:r>
          </a:p>
          <a:p>
            <a:pPr>
              <a:lnSpc>
                <a:spcPct val="200000"/>
              </a:lnSpc>
            </a:pPr>
            <a:r>
              <a:rPr lang="it-IT" sz="2400" dirty="0" smtClean="0">
                <a:latin typeface="Arial" panose="020B0604020202020204" pitchFamily="34" charset="0"/>
                <a:cs typeface="Arial" panose="020B0604020202020204" pitchFamily="34" charset="0"/>
              </a:rPr>
              <a:t>La </a:t>
            </a:r>
            <a:r>
              <a:rPr lang="it-IT" sz="2400" dirty="0">
                <a:latin typeface="Arial" panose="020B0604020202020204" pitchFamily="34" charset="0"/>
                <a:cs typeface="Arial" panose="020B0604020202020204" pitchFamily="34" charset="0"/>
              </a:rPr>
              <a:t>propensione al rischio definisce le % di attività più speculative</a:t>
            </a:r>
          </a:p>
          <a:p>
            <a:pPr>
              <a:lnSpc>
                <a:spcPct val="200000"/>
              </a:lnSpc>
            </a:pPr>
            <a:r>
              <a:rPr lang="it-IT" sz="2400" dirty="0" smtClean="0">
                <a:latin typeface="Arial" panose="020B0604020202020204" pitchFamily="34" charset="0"/>
                <a:cs typeface="Arial" panose="020B0604020202020204" pitchFamily="34" charset="0"/>
              </a:rPr>
              <a:t>Tollerare </a:t>
            </a:r>
            <a:r>
              <a:rPr lang="it-IT" sz="2400" dirty="0">
                <a:latin typeface="Arial" panose="020B0604020202020204" pitchFamily="34" charset="0"/>
                <a:cs typeface="Arial" panose="020B0604020202020204" pitchFamily="34" charset="0"/>
              </a:rPr>
              <a:t>un rischio significa non farsi prendere dal panico </a:t>
            </a:r>
          </a:p>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831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4-08-26 alle 21.45.16.png"/>
          <p:cNvPicPr>
            <a:picLocks noChangeAspect="1"/>
          </p:cNvPicPr>
          <p:nvPr/>
        </p:nvPicPr>
        <p:blipFill>
          <a:blip r:embed="rId2"/>
          <a:stretch>
            <a:fillRect/>
          </a:stretch>
        </p:blipFill>
        <p:spPr>
          <a:xfrm>
            <a:off x="371414" y="1503881"/>
            <a:ext cx="10050008" cy="4716639"/>
          </a:xfrm>
          <a:prstGeom prst="rect">
            <a:avLst/>
          </a:prstGeom>
        </p:spPr>
      </p:pic>
      <p:sp>
        <p:nvSpPr>
          <p:cNvPr id="4" name="Rettangolo 3"/>
          <p:cNvSpPr/>
          <p:nvPr/>
        </p:nvSpPr>
        <p:spPr>
          <a:xfrm>
            <a:off x="617362" y="226174"/>
            <a:ext cx="9536844" cy="972000"/>
          </a:xfrm>
          <a:prstGeom prst="rect">
            <a:avLst/>
          </a:prstGeom>
        </p:spPr>
        <p:txBody>
          <a:bodyPr vert="horz" lIns="104388" tIns="52194" rIns="104388" bIns="52194" rtlCol="0" anchor="ctr">
            <a:normAutofit/>
          </a:bodyPr>
          <a:lstStyle/>
          <a:p>
            <a:pPr algn="ctr">
              <a:spcBef>
                <a:spcPct val="0"/>
              </a:spcBef>
            </a:pPr>
            <a:r>
              <a:rPr lang="it-IT" sz="3200" b="1" dirty="0">
                <a:latin typeface="Arial" panose="020B0604020202020204" pitchFamily="34" charset="0"/>
                <a:ea typeface="+mj-ea"/>
                <a:cs typeface="Arial" panose="020B0604020202020204" pitchFamily="34" charset="0"/>
              </a:rPr>
              <a:t>Il rischio e il rendimento</a:t>
            </a:r>
          </a:p>
        </p:txBody>
      </p:sp>
    </p:spTree>
    <p:extLst>
      <p:ext uri="{BB962C8B-B14F-4D97-AF65-F5344CB8AC3E}">
        <p14:creationId xmlns:p14="http://schemas.microsoft.com/office/powerpoint/2010/main" val="2890887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7362" y="202218"/>
            <a:ext cx="9536844" cy="972000"/>
          </a:xfrm>
          <a:prstGeom prst="rect">
            <a:avLst/>
          </a:prstGeom>
        </p:spPr>
        <p:txBody>
          <a:bodyPr vert="horz" lIns="104388" tIns="52194" rIns="104388" bIns="52194" rtlCol="0" anchor="ctr">
            <a:normAutofit/>
          </a:bodyPr>
          <a:lstStyle/>
          <a:p>
            <a:pPr algn="ctr">
              <a:spcBef>
                <a:spcPct val="0"/>
              </a:spcBef>
            </a:pPr>
            <a:r>
              <a:rPr lang="it-IT" sz="3200" b="1" dirty="0">
                <a:latin typeface="Arial" panose="020B0604020202020204" pitchFamily="34" charset="0"/>
                <a:ea typeface="+mj-ea"/>
                <a:cs typeface="Arial" panose="020B0604020202020204" pitchFamily="34" charset="0"/>
              </a:rPr>
              <a:t>I trend di mercato durano decenni</a:t>
            </a:r>
          </a:p>
        </p:txBody>
      </p:sp>
      <p:pic>
        <p:nvPicPr>
          <p:cNvPr id="3" name="Immagine 2" descr="Schermata 2014-08-20 alle 10.23.59.png"/>
          <p:cNvPicPr>
            <a:picLocks noChangeAspect="1"/>
          </p:cNvPicPr>
          <p:nvPr/>
        </p:nvPicPr>
        <p:blipFill>
          <a:blip r:embed="rId2"/>
          <a:stretch>
            <a:fillRect/>
          </a:stretch>
        </p:blipFill>
        <p:spPr>
          <a:xfrm>
            <a:off x="291784" y="1090343"/>
            <a:ext cx="10188000" cy="5549586"/>
          </a:xfrm>
          <a:prstGeom prst="rect">
            <a:avLst/>
          </a:prstGeom>
        </p:spPr>
      </p:pic>
    </p:spTree>
    <p:extLst>
      <p:ext uri="{BB962C8B-B14F-4D97-AF65-F5344CB8AC3E}">
        <p14:creationId xmlns:p14="http://schemas.microsoft.com/office/powerpoint/2010/main" val="412167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7362" y="213354"/>
            <a:ext cx="9536844" cy="972000"/>
          </a:xfrm>
          <a:prstGeom prst="rect">
            <a:avLst/>
          </a:prstGeom>
        </p:spPr>
        <p:txBody>
          <a:bodyPr vert="horz" lIns="104388" tIns="52194" rIns="104388" bIns="52194" rtlCol="0" anchor="ctr">
            <a:normAutofit/>
          </a:bodyPr>
          <a:lstStyle/>
          <a:p>
            <a:pPr algn="ctr">
              <a:spcBef>
                <a:spcPct val="0"/>
              </a:spcBef>
            </a:pPr>
            <a:r>
              <a:rPr lang="it-IT" sz="3200" b="1" dirty="0">
                <a:latin typeface="Arial" panose="020B0604020202020204" pitchFamily="34" charset="0"/>
                <a:ea typeface="+mj-ea"/>
                <a:cs typeface="Arial" panose="020B0604020202020204" pitchFamily="34" charset="0"/>
              </a:rPr>
              <a:t>Il rischio </a:t>
            </a:r>
          </a:p>
        </p:txBody>
      </p:sp>
      <p:pic>
        <p:nvPicPr>
          <p:cNvPr id="5" name="Immagine 4" descr="Schermata 2014-08-26 alle 21.02.08.png"/>
          <p:cNvPicPr>
            <a:picLocks noChangeAspect="1"/>
          </p:cNvPicPr>
          <p:nvPr/>
        </p:nvPicPr>
        <p:blipFill rotWithShape="1">
          <a:blip r:embed="rId2"/>
          <a:srcRect t="2166"/>
          <a:stretch/>
        </p:blipFill>
        <p:spPr>
          <a:xfrm>
            <a:off x="537850" y="1145598"/>
            <a:ext cx="9536844" cy="5490915"/>
          </a:xfrm>
          <a:prstGeom prst="rect">
            <a:avLst/>
          </a:prstGeom>
        </p:spPr>
      </p:pic>
    </p:spTree>
    <p:extLst>
      <p:ext uri="{BB962C8B-B14F-4D97-AF65-F5344CB8AC3E}">
        <p14:creationId xmlns:p14="http://schemas.microsoft.com/office/powerpoint/2010/main" val="180398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352954" y="4754563"/>
            <a:ext cx="9900000" cy="1625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3200" b="1" dirty="0" smtClean="0">
                <a:latin typeface="Arial" panose="020B0604020202020204" pitchFamily="34" charset="0"/>
                <a:cs typeface="Arial" panose="020B0604020202020204" pitchFamily="34" charset="0"/>
              </a:rPr>
              <a:t>IL RUOLO DELLA CONSULENZA</a:t>
            </a:r>
            <a:br>
              <a:rPr lang="it-IT" sz="3200" b="1" dirty="0" smtClean="0">
                <a:latin typeface="Arial" panose="020B0604020202020204" pitchFamily="34" charset="0"/>
                <a:cs typeface="Arial" panose="020B0604020202020204" pitchFamily="34" charset="0"/>
              </a:rPr>
            </a:br>
            <a:r>
              <a:rPr lang="it-IT" sz="2800" b="1" dirty="0" smtClean="0">
                <a:solidFill>
                  <a:srgbClr val="000000"/>
                </a:solidFill>
                <a:latin typeface="Arial" panose="020B0604020202020204" pitchFamily="34" charset="0"/>
                <a:cs typeface="Arial" panose="020B0604020202020204" pitchFamily="34" charset="0"/>
              </a:rPr>
              <a:t>Vittorio GENNARO</a:t>
            </a:r>
            <a:endParaRPr lang="it-IT" sz="2800" dirty="0">
              <a:latin typeface="Arial" panose="020B0604020202020204" pitchFamily="34" charset="0"/>
              <a:cs typeface="Arial" panose="020B0604020202020204" pitchFamily="34" charset="0"/>
            </a:endParaRPr>
          </a:p>
        </p:txBody>
      </p:sp>
      <p:sp>
        <p:nvSpPr>
          <p:cNvPr id="3" name="Text Box 5"/>
          <p:cNvSpPr txBox="1">
            <a:spLocks noChangeArrowheads="1"/>
          </p:cNvSpPr>
          <p:nvPr/>
        </p:nvSpPr>
        <p:spPr bwMode="auto">
          <a:xfrm>
            <a:off x="496954" y="727350"/>
            <a:ext cx="9612000" cy="53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4388" tIns="52194" rIns="104388" bIns="52194">
            <a:spAutoFit/>
          </a:bodyPr>
          <a:lstStyle>
            <a:lvl1pPr defTabSz="1044575">
              <a:defRPr>
                <a:solidFill>
                  <a:schemeClr val="tx1"/>
                </a:solidFill>
                <a:latin typeface="Arial" charset="0"/>
                <a:ea typeface="Geneva" charset="0"/>
              </a:defRPr>
            </a:lvl1pPr>
            <a:lvl2pPr marL="522288" defTabSz="1044575">
              <a:defRPr>
                <a:solidFill>
                  <a:schemeClr val="tx1"/>
                </a:solidFill>
                <a:latin typeface="Arial" charset="0"/>
                <a:ea typeface="Geneva" charset="0"/>
              </a:defRPr>
            </a:lvl2pPr>
            <a:lvl3pPr marL="1044575" defTabSz="1044575">
              <a:defRPr>
                <a:solidFill>
                  <a:schemeClr val="tx1"/>
                </a:solidFill>
                <a:latin typeface="Arial" charset="0"/>
                <a:ea typeface="Geneva" charset="0"/>
              </a:defRPr>
            </a:lvl3pPr>
            <a:lvl4pPr marL="1565275" defTabSz="1044575">
              <a:defRPr>
                <a:solidFill>
                  <a:schemeClr val="tx1"/>
                </a:solidFill>
                <a:latin typeface="Arial" charset="0"/>
                <a:ea typeface="Geneva" charset="0"/>
              </a:defRPr>
            </a:lvl4pPr>
            <a:lvl5pPr marL="2087563" defTabSz="1044575">
              <a:defRPr>
                <a:solidFill>
                  <a:schemeClr val="tx1"/>
                </a:solidFill>
                <a:latin typeface="Arial" charset="0"/>
                <a:ea typeface="Geneva" charset="0"/>
              </a:defRPr>
            </a:lvl5pPr>
            <a:lvl6pPr marL="2544763" defTabSz="1044575" fontAlgn="base">
              <a:spcBef>
                <a:spcPct val="0"/>
              </a:spcBef>
              <a:spcAft>
                <a:spcPct val="0"/>
              </a:spcAft>
              <a:defRPr>
                <a:solidFill>
                  <a:schemeClr val="tx1"/>
                </a:solidFill>
                <a:latin typeface="Arial" charset="0"/>
                <a:ea typeface="Geneva" charset="0"/>
              </a:defRPr>
            </a:lvl6pPr>
            <a:lvl7pPr marL="3001963" defTabSz="1044575" fontAlgn="base">
              <a:spcBef>
                <a:spcPct val="0"/>
              </a:spcBef>
              <a:spcAft>
                <a:spcPct val="0"/>
              </a:spcAft>
              <a:defRPr>
                <a:solidFill>
                  <a:schemeClr val="tx1"/>
                </a:solidFill>
                <a:latin typeface="Arial" charset="0"/>
                <a:ea typeface="Geneva" charset="0"/>
              </a:defRPr>
            </a:lvl7pPr>
            <a:lvl8pPr marL="3459163" defTabSz="1044575" fontAlgn="base">
              <a:spcBef>
                <a:spcPct val="0"/>
              </a:spcBef>
              <a:spcAft>
                <a:spcPct val="0"/>
              </a:spcAft>
              <a:defRPr>
                <a:solidFill>
                  <a:schemeClr val="tx1"/>
                </a:solidFill>
                <a:latin typeface="Arial" charset="0"/>
                <a:ea typeface="Geneva" charset="0"/>
              </a:defRPr>
            </a:lvl8pPr>
            <a:lvl9pPr marL="3916363" defTabSz="1044575" fontAlgn="base">
              <a:spcBef>
                <a:spcPct val="0"/>
              </a:spcBef>
              <a:spcAft>
                <a:spcPct val="0"/>
              </a:spcAft>
              <a:defRPr>
                <a:solidFill>
                  <a:schemeClr val="tx1"/>
                </a:solidFill>
                <a:latin typeface="Arial" charset="0"/>
                <a:ea typeface="Geneva" charset="0"/>
              </a:defRPr>
            </a:lvl9pPr>
          </a:lstStyle>
          <a:p>
            <a:pPr algn="ctr">
              <a:defRPr/>
            </a:pPr>
            <a:r>
              <a:rPr lang="it-IT" sz="2800" b="1" dirty="0" smtClean="0">
                <a:solidFill>
                  <a:srgbClr val="000000"/>
                </a:solidFill>
                <a:cs typeface="+mn-cs"/>
              </a:rPr>
              <a:t>9 dicembre </a:t>
            </a:r>
            <a:r>
              <a:rPr lang="it-IT" sz="2800" b="1" dirty="0" smtClean="0">
                <a:solidFill>
                  <a:srgbClr val="000000"/>
                </a:solidFill>
                <a:cs typeface="+mn-cs"/>
              </a:rPr>
              <a:t>2014</a:t>
            </a:r>
          </a:p>
        </p:txBody>
      </p:sp>
    </p:spTree>
    <p:extLst>
      <p:ext uri="{BB962C8B-B14F-4D97-AF65-F5344CB8AC3E}">
        <p14:creationId xmlns:p14="http://schemas.microsoft.com/office/powerpoint/2010/main" val="401910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7216" y="1223788"/>
            <a:ext cx="10228506" cy="5433148"/>
          </a:xfrm>
          <a:prstGeom prst="rect">
            <a:avLst/>
          </a:prstGeom>
          <a:solidFill>
            <a:schemeClr val="lt1">
              <a:alpha val="16000"/>
            </a:schemeClr>
          </a:solidFill>
          <a:ln>
            <a:noFill/>
          </a:ln>
        </p:spPr>
        <p:style>
          <a:lnRef idx="2">
            <a:schemeClr val="accent5"/>
          </a:lnRef>
          <a:fillRef idx="1">
            <a:schemeClr val="lt1"/>
          </a:fillRef>
          <a:effectRef idx="0">
            <a:schemeClr val="accent5"/>
          </a:effectRef>
          <a:fontRef idx="minor">
            <a:schemeClr val="dk1"/>
          </a:fontRef>
        </p:style>
        <p:txBody>
          <a:bodyPr wrap="square" lIns="104388" tIns="52194" rIns="104388" bIns="52194" rtlCol="0" anchor="ctr">
            <a:spAutoFit/>
          </a:bodyPr>
          <a:lstStyle/>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risparmia o ha risparmiato</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programma il suo futuro</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desidera trasmettere benessere ai propri eredi</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ha bisogno di integrare le risorse del proprio lavoro</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vuole incrementare le proprie ricchezze</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È una persona che ama il gioco/rischio</a:t>
            </a:r>
          </a:p>
          <a:p>
            <a:pPr marL="357188" indent="-357188">
              <a:lnSpc>
                <a:spcPct val="150000"/>
              </a:lnSpc>
              <a:spcAft>
                <a:spcPts val="1200"/>
              </a:spcAft>
              <a:buFont typeface="Arial" panose="020B0604020202020204" pitchFamily="34" charset="0"/>
              <a:buChar char="–"/>
            </a:pPr>
            <a:r>
              <a:rPr lang="it-IT" sz="2400" dirty="0">
                <a:solidFill>
                  <a:srgbClr val="000000"/>
                </a:solidFill>
                <a:latin typeface="Arial" charset="0"/>
                <a:ea typeface="Geneva" charset="0"/>
                <a:cs typeface="Geneva" charset="0"/>
              </a:rPr>
              <a:t>Ecc. ecc.</a:t>
            </a:r>
          </a:p>
          <a:p>
            <a:pPr>
              <a:lnSpc>
                <a:spcPct val="150000"/>
              </a:lnSpc>
            </a:pPr>
            <a:endParaRPr lang="it-IT" dirty="0"/>
          </a:p>
        </p:txBody>
      </p:sp>
      <p:sp>
        <p:nvSpPr>
          <p:cNvPr id="10" name="Titolo 3"/>
          <p:cNvSpPr>
            <a:spLocks noGrp="1"/>
          </p:cNvSpPr>
          <p:nvPr>
            <p:ph type="title"/>
          </p:nvPr>
        </p:nvSpPr>
        <p:spPr>
          <a:xfrm>
            <a:off x="534432" y="198780"/>
            <a:ext cx="9619774" cy="972000"/>
          </a:xfrm>
        </p:spPr>
        <p:txBody>
          <a:bodyPr>
            <a:normAutofit/>
          </a:bodyPr>
          <a:lstStyle/>
          <a:p>
            <a:r>
              <a:rPr lang="it-IT" sz="3200" b="1" dirty="0" smtClean="0">
                <a:latin typeface="Arial" panose="020B0604020202020204" pitchFamily="34" charset="0"/>
                <a:cs typeface="Arial" panose="020B0604020202020204" pitchFamily="34" charset="0"/>
              </a:rPr>
              <a:t>Chi è l’investitore comune</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08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4432" y="197548"/>
            <a:ext cx="9619774" cy="972000"/>
          </a:xfrm>
        </p:spPr>
        <p:txBody>
          <a:bodyPr>
            <a:normAutofit/>
          </a:bodyPr>
          <a:lstStyle/>
          <a:p>
            <a:r>
              <a:rPr lang="it-IT" sz="3200" b="1" dirty="0">
                <a:latin typeface="Arial" panose="020B0604020202020204" pitchFamily="34" charset="0"/>
                <a:cs typeface="Arial" panose="020B0604020202020204" pitchFamily="34" charset="0"/>
              </a:rPr>
              <a:t>Chi è l’investitore comune</a:t>
            </a:r>
          </a:p>
        </p:txBody>
      </p:sp>
      <p:sp>
        <p:nvSpPr>
          <p:cNvPr id="5" name="CasellaDiTesto 4"/>
          <p:cNvSpPr txBox="1"/>
          <p:nvPr/>
        </p:nvSpPr>
        <p:spPr>
          <a:xfrm>
            <a:off x="270908" y="1375121"/>
            <a:ext cx="10224813" cy="466896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nSpc>
                <a:spcPct val="120000"/>
              </a:lnSpc>
              <a:spcAft>
                <a:spcPts val="1200"/>
              </a:spcAft>
            </a:pPr>
            <a:r>
              <a:rPr lang="it-IT" sz="2400" dirty="0">
                <a:solidFill>
                  <a:srgbClr val="000000"/>
                </a:solidFill>
                <a:latin typeface="Arial" charset="0"/>
                <a:ea typeface="Geneva" charset="0"/>
                <a:cs typeface="Geneva" charset="0"/>
              </a:rPr>
              <a:t>È la naturale evoluzione dell’investitore </a:t>
            </a:r>
            <a:r>
              <a:rPr lang="it-IT" sz="2400" dirty="0" smtClean="0">
                <a:solidFill>
                  <a:srgbClr val="000000"/>
                </a:solidFill>
                <a:latin typeface="Arial" charset="0"/>
                <a:ea typeface="Geneva" charset="0"/>
                <a:cs typeface="Geneva" charset="0"/>
              </a:rPr>
              <a:t>ingenuo.</a:t>
            </a:r>
            <a:endParaRPr lang="it-IT" sz="2400" dirty="0">
              <a:solidFill>
                <a:srgbClr val="000000"/>
              </a:solidFill>
              <a:latin typeface="Arial" charset="0"/>
              <a:ea typeface="Geneva" charset="0"/>
              <a:cs typeface="Geneva" charset="0"/>
            </a:endParaRPr>
          </a:p>
          <a:p>
            <a:pPr>
              <a:lnSpc>
                <a:spcPct val="120000"/>
              </a:lnSpc>
              <a:spcAft>
                <a:spcPts val="1200"/>
              </a:spcAft>
            </a:pPr>
            <a:r>
              <a:rPr lang="it-IT" sz="2400" dirty="0" smtClean="0">
                <a:solidFill>
                  <a:srgbClr val="000000"/>
                </a:solidFill>
                <a:latin typeface="Arial" charset="0"/>
                <a:ea typeface="Geneva" charset="0"/>
                <a:cs typeface="Geneva" charset="0"/>
              </a:rPr>
              <a:t>Spesso </a:t>
            </a:r>
            <a:r>
              <a:rPr lang="it-IT" sz="2400" dirty="0">
                <a:solidFill>
                  <a:srgbClr val="000000"/>
                </a:solidFill>
                <a:latin typeface="Arial" charset="0"/>
                <a:ea typeface="Geneva" charset="0"/>
                <a:cs typeface="Geneva" charset="0"/>
              </a:rPr>
              <a:t>è una crisi di coscienza, dovuta ad eventi traumatici come quelli derivanti dal crollo delle posizioni aperte o da forti perdite di borsa, che lo induce ad approfondire le proprie </a:t>
            </a:r>
            <a:r>
              <a:rPr lang="it-IT" sz="2400" dirty="0" smtClean="0">
                <a:solidFill>
                  <a:srgbClr val="000000"/>
                </a:solidFill>
                <a:latin typeface="Arial" charset="0"/>
                <a:ea typeface="Geneva" charset="0"/>
                <a:cs typeface="Geneva" charset="0"/>
              </a:rPr>
              <a:t>conoscenze.</a:t>
            </a:r>
            <a:endParaRPr lang="it-IT" sz="2400" dirty="0">
              <a:solidFill>
                <a:srgbClr val="000000"/>
              </a:solidFill>
              <a:latin typeface="Arial" charset="0"/>
              <a:ea typeface="Geneva" charset="0"/>
              <a:cs typeface="Geneva" charset="0"/>
            </a:endParaRPr>
          </a:p>
          <a:p>
            <a:pPr>
              <a:lnSpc>
                <a:spcPct val="120000"/>
              </a:lnSpc>
              <a:spcAft>
                <a:spcPts val="1200"/>
              </a:spcAft>
            </a:pPr>
            <a:r>
              <a:rPr lang="it-IT" sz="2400" dirty="0" smtClean="0">
                <a:solidFill>
                  <a:srgbClr val="000000"/>
                </a:solidFill>
                <a:latin typeface="Arial" charset="0"/>
                <a:ea typeface="Geneva" charset="0"/>
                <a:cs typeface="Geneva" charset="0"/>
              </a:rPr>
              <a:t>È </a:t>
            </a:r>
            <a:r>
              <a:rPr lang="it-IT" sz="2400" dirty="0">
                <a:solidFill>
                  <a:srgbClr val="000000"/>
                </a:solidFill>
                <a:latin typeface="Arial" charset="0"/>
                <a:ea typeface="Geneva" charset="0"/>
                <a:cs typeface="Geneva" charset="0"/>
              </a:rPr>
              <a:t>stato spaventato dai ribassi e ora ha paura anche dei rialzi </a:t>
            </a:r>
          </a:p>
          <a:p>
            <a:pPr>
              <a:lnSpc>
                <a:spcPct val="120000"/>
              </a:lnSpc>
              <a:spcAft>
                <a:spcPts val="1200"/>
              </a:spcAft>
            </a:pPr>
            <a:r>
              <a:rPr lang="it-IT" sz="2400" dirty="0">
                <a:solidFill>
                  <a:srgbClr val="000000"/>
                </a:solidFill>
                <a:latin typeface="Arial" charset="0"/>
                <a:ea typeface="Geneva" charset="0"/>
                <a:cs typeface="Geneva" charset="0"/>
              </a:rPr>
              <a:t>Non è più disposto a muoversi autonomamente e, poiché è consapevole delle sue mancanze formative, si rivolge al mercato dell’informazione più o meno </a:t>
            </a:r>
            <a:r>
              <a:rPr lang="it-IT" sz="2400" dirty="0" smtClean="0">
                <a:solidFill>
                  <a:srgbClr val="000000"/>
                </a:solidFill>
                <a:latin typeface="Arial" charset="0"/>
                <a:ea typeface="Geneva" charset="0"/>
                <a:cs typeface="Geneva" charset="0"/>
              </a:rPr>
              <a:t>professionale.</a:t>
            </a:r>
            <a:endParaRPr lang="it-IT" sz="2400" dirty="0">
              <a:solidFill>
                <a:srgbClr val="000000"/>
              </a:solidFill>
              <a:latin typeface="Arial" charset="0"/>
              <a:ea typeface="Geneva" charset="0"/>
              <a:cs typeface="Geneva" charset="0"/>
            </a:endParaRPr>
          </a:p>
          <a:p>
            <a:pPr>
              <a:lnSpc>
                <a:spcPct val="120000"/>
              </a:lnSpc>
              <a:spcAft>
                <a:spcPts val="1200"/>
              </a:spcAft>
            </a:pPr>
            <a:r>
              <a:rPr lang="it-IT" sz="2400" dirty="0" smtClean="0">
                <a:solidFill>
                  <a:srgbClr val="000000"/>
                </a:solidFill>
                <a:latin typeface="Arial" charset="0"/>
                <a:ea typeface="Geneva" charset="0"/>
                <a:cs typeface="Geneva" charset="0"/>
              </a:rPr>
              <a:t>Legge </a:t>
            </a:r>
            <a:r>
              <a:rPr lang="it-IT" sz="2400" dirty="0">
                <a:solidFill>
                  <a:srgbClr val="000000"/>
                </a:solidFill>
                <a:latin typeface="Arial" charset="0"/>
                <a:ea typeface="Geneva" charset="0"/>
                <a:cs typeface="Geneva" charset="0"/>
              </a:rPr>
              <a:t>molto e cerca nuovi strumenti che possano togliere i suoi </a:t>
            </a:r>
            <a:r>
              <a:rPr lang="it-IT" sz="2400" dirty="0" smtClean="0">
                <a:solidFill>
                  <a:srgbClr val="000000"/>
                </a:solidFill>
                <a:latin typeface="Arial" charset="0"/>
                <a:ea typeface="Geneva" charset="0"/>
                <a:cs typeface="Geneva" charset="0"/>
              </a:rPr>
              <a:t>dubbi. </a:t>
            </a:r>
            <a:endParaRPr lang="it-IT" sz="2400" dirty="0">
              <a:solidFill>
                <a:srgbClr val="000000"/>
              </a:solidFill>
              <a:latin typeface="Arial" charset="0"/>
              <a:ea typeface="Geneva" charset="0"/>
              <a:cs typeface="Geneva" charset="0"/>
            </a:endParaRPr>
          </a:p>
        </p:txBody>
      </p:sp>
    </p:spTree>
    <p:extLst>
      <p:ext uri="{BB962C8B-B14F-4D97-AF65-F5344CB8AC3E}">
        <p14:creationId xmlns:p14="http://schemas.microsoft.com/office/powerpoint/2010/main" val="317974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4432" y="197548"/>
            <a:ext cx="9619774" cy="972000"/>
          </a:xfrm>
        </p:spPr>
        <p:txBody>
          <a:bodyPr>
            <a:normAutofit/>
          </a:bodyPr>
          <a:lstStyle/>
          <a:p>
            <a:r>
              <a:rPr lang="it-IT" sz="3200" b="1" dirty="0" smtClean="0">
                <a:latin typeface="Arial" panose="020B0604020202020204" pitchFamily="34" charset="0"/>
                <a:cs typeface="Arial" panose="020B0604020202020204" pitchFamily="34" charset="0"/>
              </a:rPr>
              <a:t>Come affronta il processo di investimento</a:t>
            </a:r>
            <a:endParaRPr lang="it-IT" sz="3200" b="1" dirty="0">
              <a:latin typeface="Arial" panose="020B0604020202020204" pitchFamily="34" charset="0"/>
              <a:cs typeface="Arial" panose="020B0604020202020204" pitchFamily="34" charset="0"/>
            </a:endParaRPr>
          </a:p>
        </p:txBody>
      </p:sp>
      <p:pic>
        <p:nvPicPr>
          <p:cNvPr id="6" name="Immagine 5" descr="Schermata 2014-08-20 alle 10.52.46.png"/>
          <p:cNvPicPr>
            <a:picLocks noChangeAspect="1"/>
          </p:cNvPicPr>
          <p:nvPr/>
        </p:nvPicPr>
        <p:blipFill>
          <a:blip r:embed="rId2"/>
          <a:stretch>
            <a:fillRect/>
          </a:stretch>
        </p:blipFill>
        <p:spPr>
          <a:xfrm>
            <a:off x="0" y="1566950"/>
            <a:ext cx="10688638" cy="5073693"/>
          </a:xfrm>
          <a:prstGeom prst="rect">
            <a:avLst/>
          </a:prstGeom>
        </p:spPr>
      </p:pic>
    </p:spTree>
    <p:extLst>
      <p:ext uri="{BB962C8B-B14F-4D97-AF65-F5344CB8AC3E}">
        <p14:creationId xmlns:p14="http://schemas.microsoft.com/office/powerpoint/2010/main" val="110531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4432" y="210800"/>
            <a:ext cx="9619774" cy="972000"/>
          </a:xfrm>
        </p:spPr>
        <p:txBody>
          <a:bodyPr>
            <a:normAutofit/>
          </a:bodyPr>
          <a:lstStyle/>
          <a:p>
            <a:r>
              <a:rPr lang="it-IT" sz="3200" b="1" dirty="0">
                <a:latin typeface="Arial" panose="020B0604020202020204" pitchFamily="34" charset="0"/>
                <a:cs typeface="Arial" panose="020B0604020202020204" pitchFamily="34" charset="0"/>
              </a:rPr>
              <a:t>Come affronta il processo di investimento</a:t>
            </a:r>
          </a:p>
        </p:txBody>
      </p:sp>
      <p:sp>
        <p:nvSpPr>
          <p:cNvPr id="5" name="CasellaDiTesto 4"/>
          <p:cNvSpPr txBox="1"/>
          <p:nvPr/>
        </p:nvSpPr>
        <p:spPr>
          <a:xfrm>
            <a:off x="207690" y="1274970"/>
            <a:ext cx="9827247" cy="462972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marL="342900" indent="-342900">
              <a:lnSpc>
                <a:spcPct val="150000"/>
              </a:lnSpc>
              <a:spcAft>
                <a:spcPts val="1200"/>
              </a:spcAft>
              <a:buFont typeface="Arial" panose="020B0604020202020204" pitchFamily="34" charset="0"/>
              <a:buChar char="–"/>
            </a:pPr>
            <a:r>
              <a:rPr lang="it-IT" sz="2400" dirty="0">
                <a:latin typeface="Arial" panose="020B0604020202020204" pitchFamily="34" charset="0"/>
                <a:cs typeface="Arial" panose="020B0604020202020204" pitchFamily="34" charset="0"/>
              </a:rPr>
              <a:t>Si affida alla sua banca di fiducia</a:t>
            </a:r>
          </a:p>
          <a:p>
            <a:pPr marL="342900" indent="-342900">
              <a:lnSpc>
                <a:spcPct val="150000"/>
              </a:lnSpc>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Si </a:t>
            </a:r>
            <a:r>
              <a:rPr lang="it-IT" sz="2400" dirty="0">
                <a:latin typeface="Arial" panose="020B0604020202020204" pitchFamily="34" charset="0"/>
                <a:cs typeface="Arial" panose="020B0604020202020204" pitchFamily="34" charset="0"/>
              </a:rPr>
              <a:t>affida ad un consulente</a:t>
            </a:r>
          </a:p>
          <a:p>
            <a:pPr marL="342900" indent="-342900">
              <a:lnSpc>
                <a:spcPct val="150000"/>
              </a:lnSpc>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Preferisce </a:t>
            </a:r>
            <a:r>
              <a:rPr lang="it-IT" sz="2400" dirty="0">
                <a:latin typeface="Arial" panose="020B0604020202020204" pitchFamily="34" charset="0"/>
                <a:cs typeface="Arial" panose="020B0604020202020204" pitchFamily="34" charset="0"/>
              </a:rPr>
              <a:t>prendere da solo le decisioni</a:t>
            </a:r>
          </a:p>
          <a:p>
            <a:pPr marL="342900" indent="-342900">
              <a:lnSpc>
                <a:spcPct val="150000"/>
              </a:lnSpc>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Preferisce </a:t>
            </a:r>
            <a:r>
              <a:rPr lang="it-IT" sz="2400" dirty="0">
                <a:latin typeface="Arial" panose="020B0604020202020204" pitchFamily="34" charset="0"/>
                <a:cs typeface="Arial" panose="020B0604020202020204" pitchFamily="34" charset="0"/>
              </a:rPr>
              <a:t>compartecipare le scelte di investimento</a:t>
            </a:r>
          </a:p>
          <a:p>
            <a:pPr marL="342900" indent="-342900">
              <a:lnSpc>
                <a:spcPct val="150000"/>
              </a:lnSpc>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Segue </a:t>
            </a:r>
            <a:r>
              <a:rPr lang="it-IT" sz="2400" dirty="0">
                <a:latin typeface="Arial" panose="020B0604020202020204" pitchFamily="34" charset="0"/>
                <a:cs typeface="Arial" panose="020B0604020202020204" pitchFamily="34" charset="0"/>
              </a:rPr>
              <a:t>i consigli degli amici</a:t>
            </a:r>
          </a:p>
          <a:p>
            <a:pPr marL="342900" indent="-342900">
              <a:lnSpc>
                <a:spcPct val="150000"/>
              </a:lnSpc>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Ecc</a:t>
            </a:r>
            <a:r>
              <a:rPr lang="it-IT" sz="2400" dirty="0">
                <a:latin typeface="Arial" panose="020B0604020202020204" pitchFamily="34" charset="0"/>
                <a:cs typeface="Arial" panose="020B0604020202020204" pitchFamily="34" charset="0"/>
              </a:rPr>
              <a:t>. ecc.</a:t>
            </a:r>
          </a:p>
          <a:p>
            <a:endParaRPr lang="it-IT" dirty="0"/>
          </a:p>
        </p:txBody>
      </p:sp>
    </p:spTree>
    <p:extLst>
      <p:ext uri="{BB962C8B-B14F-4D97-AF65-F5344CB8AC3E}">
        <p14:creationId xmlns:p14="http://schemas.microsoft.com/office/powerpoint/2010/main" val="16278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p:cNvSpPr txBox="1">
            <a:spLocks/>
          </p:cNvSpPr>
          <p:nvPr/>
        </p:nvSpPr>
        <p:spPr>
          <a:xfrm>
            <a:off x="623504" y="197548"/>
            <a:ext cx="9619774" cy="972000"/>
          </a:xfrm>
          <a:prstGeom prst="rect">
            <a:avLst/>
          </a:prstGeom>
        </p:spPr>
        <p:txBody>
          <a:bodyPr vert="horz" lIns="104388" tIns="52194" rIns="104388" bIns="52194" rtlCol="0" anchor="ctr">
            <a:normAutofit/>
          </a:bodyPr>
          <a:lstStyle/>
          <a:p>
            <a:pPr algn="ctr" defTabSz="521940">
              <a:spcBef>
                <a:spcPct val="0"/>
              </a:spcBef>
              <a:defRPr/>
            </a:pPr>
            <a:r>
              <a:rPr lang="it-IT" sz="3200" b="1" dirty="0">
                <a:latin typeface="Arial" panose="020B0604020202020204" pitchFamily="34" charset="0"/>
                <a:ea typeface="+mj-ea"/>
                <a:cs typeface="Arial" panose="020B0604020202020204" pitchFamily="34" charset="0"/>
              </a:rPr>
              <a:t>Come può essere aiutato</a:t>
            </a:r>
          </a:p>
        </p:txBody>
      </p:sp>
      <p:sp>
        <p:nvSpPr>
          <p:cNvPr id="3" name="CasellaDiTesto 2"/>
          <p:cNvSpPr txBox="1"/>
          <p:nvPr/>
        </p:nvSpPr>
        <p:spPr>
          <a:xfrm>
            <a:off x="623504" y="1349382"/>
            <a:ext cx="9263486" cy="4827277"/>
          </a:xfrm>
          <a:prstGeom prst="rect">
            <a:avLst/>
          </a:prstGeom>
          <a:noFill/>
        </p:spPr>
        <p:txBody>
          <a:bodyPr wrap="square" lIns="104388" tIns="52194" rIns="104388" bIns="52194" rtlCol="0">
            <a:spAutoFit/>
          </a:bodyPr>
          <a:lstStyle/>
          <a:p>
            <a:pPr>
              <a:lnSpc>
                <a:spcPct val="120000"/>
              </a:lnSpc>
              <a:spcAft>
                <a:spcPts val="1800"/>
              </a:spcAft>
            </a:pPr>
            <a:r>
              <a:rPr lang="it-IT" sz="2400" i="1" dirty="0">
                <a:solidFill>
                  <a:schemeClr val="dk1"/>
                </a:solidFill>
                <a:latin typeface="Arial" panose="020B0604020202020204" pitchFamily="34" charset="0"/>
                <a:cs typeface="Arial" panose="020B0604020202020204" pitchFamily="34" charset="0"/>
              </a:rPr>
              <a:t>Banche: </a:t>
            </a:r>
            <a:r>
              <a:rPr lang="it-IT" sz="2400" dirty="0">
                <a:solidFill>
                  <a:schemeClr val="dk1"/>
                </a:solidFill>
                <a:latin typeface="Arial" panose="020B0604020202020204" pitchFamily="34" charset="0"/>
                <a:cs typeface="Arial" panose="020B0604020202020204" pitchFamily="34" charset="0"/>
              </a:rPr>
              <a:t>oggi oltre alle banche commerciali si sono sviluppate quelle specializzate nel mondo titoli</a:t>
            </a:r>
            <a:endParaRPr lang="it-IT" sz="2400" dirty="0" smtClean="0">
              <a:latin typeface="Arial" panose="020B0604020202020204" pitchFamily="34" charset="0"/>
              <a:cs typeface="Arial" panose="020B0604020202020204" pitchFamily="34" charset="0"/>
            </a:endParaRPr>
          </a:p>
          <a:p>
            <a:pPr>
              <a:lnSpc>
                <a:spcPct val="120000"/>
              </a:lnSpc>
              <a:spcAft>
                <a:spcPts val="1800"/>
              </a:spcAft>
            </a:pPr>
            <a:r>
              <a:rPr lang="it-IT" sz="2400" i="1" dirty="0" err="1" smtClean="0">
                <a:solidFill>
                  <a:schemeClr val="dk1"/>
                </a:solidFill>
                <a:latin typeface="Arial" panose="020B0604020202020204" pitchFamily="34" charset="0"/>
                <a:cs typeface="Arial" panose="020B0604020202020204" pitchFamily="34" charset="0"/>
              </a:rPr>
              <a:t>Sim</a:t>
            </a:r>
            <a:r>
              <a:rPr lang="it-IT" sz="2400" i="1" dirty="0">
                <a:solidFill>
                  <a:schemeClr val="dk1"/>
                </a:solidFill>
                <a:latin typeface="Arial" panose="020B0604020202020204" pitchFamily="34" charset="0"/>
                <a:cs typeface="Arial" panose="020B0604020202020204" pitchFamily="34" charset="0"/>
              </a:rPr>
              <a:t>: </a:t>
            </a:r>
            <a:r>
              <a:rPr lang="it-IT" sz="2400" dirty="0">
                <a:solidFill>
                  <a:schemeClr val="dk1"/>
                </a:solidFill>
                <a:latin typeface="Arial" panose="020B0604020202020204" pitchFamily="34" charset="0"/>
                <a:cs typeface="Arial" panose="020B0604020202020204" pitchFamily="34" charset="0"/>
              </a:rPr>
              <a:t>sono società specializzate esclusivamente nell’attività di consulenza ed intermediazione di attività finanziarie</a:t>
            </a:r>
          </a:p>
          <a:p>
            <a:pPr>
              <a:lnSpc>
                <a:spcPct val="120000"/>
              </a:lnSpc>
              <a:spcAft>
                <a:spcPts val="1800"/>
              </a:spcAft>
            </a:pPr>
            <a:r>
              <a:rPr lang="it-IT" sz="2400" i="1" dirty="0" smtClean="0">
                <a:solidFill>
                  <a:schemeClr val="dk1"/>
                </a:solidFill>
                <a:latin typeface="Arial" panose="020B0604020202020204" pitchFamily="34" charset="0"/>
                <a:cs typeface="Arial" panose="020B0604020202020204" pitchFamily="34" charset="0"/>
              </a:rPr>
              <a:t>Promotori </a:t>
            </a:r>
            <a:r>
              <a:rPr lang="it-IT" sz="2400" i="1" dirty="0">
                <a:solidFill>
                  <a:schemeClr val="dk1"/>
                </a:solidFill>
                <a:latin typeface="Arial" panose="020B0604020202020204" pitchFamily="34" charset="0"/>
                <a:cs typeface="Arial" panose="020B0604020202020204" pitchFamily="34" charset="0"/>
              </a:rPr>
              <a:t>finanziari</a:t>
            </a:r>
          </a:p>
          <a:p>
            <a:pPr>
              <a:lnSpc>
                <a:spcPct val="120000"/>
              </a:lnSpc>
              <a:spcAft>
                <a:spcPts val="1800"/>
              </a:spcAft>
            </a:pPr>
            <a:r>
              <a:rPr lang="it-IT" sz="2400" i="1" dirty="0" smtClean="0">
                <a:solidFill>
                  <a:schemeClr val="dk1"/>
                </a:solidFill>
                <a:latin typeface="Arial" panose="020B0604020202020204" pitchFamily="34" charset="0"/>
                <a:cs typeface="Arial" panose="020B0604020202020204" pitchFamily="34" charset="0"/>
              </a:rPr>
              <a:t>Consulenti </a:t>
            </a:r>
            <a:r>
              <a:rPr lang="it-IT" sz="2400" i="1" dirty="0">
                <a:solidFill>
                  <a:schemeClr val="dk1"/>
                </a:solidFill>
                <a:latin typeface="Arial" panose="020B0604020202020204" pitchFamily="34" charset="0"/>
                <a:cs typeface="Arial" panose="020B0604020202020204" pitchFamily="34" charset="0"/>
              </a:rPr>
              <a:t>indipendenti</a:t>
            </a:r>
          </a:p>
          <a:p>
            <a:pPr>
              <a:lnSpc>
                <a:spcPct val="120000"/>
              </a:lnSpc>
              <a:spcAft>
                <a:spcPts val="1800"/>
              </a:spcAft>
            </a:pPr>
            <a:r>
              <a:rPr lang="it-IT" sz="2400" i="1" dirty="0" smtClean="0">
                <a:solidFill>
                  <a:schemeClr val="dk1"/>
                </a:solidFill>
                <a:latin typeface="Arial" panose="020B0604020202020204" pitchFamily="34" charset="0"/>
                <a:cs typeface="Arial" panose="020B0604020202020204" pitchFamily="34" charset="0"/>
              </a:rPr>
              <a:t>Family </a:t>
            </a:r>
            <a:r>
              <a:rPr lang="it-IT" sz="2400" i="1" dirty="0">
                <a:solidFill>
                  <a:schemeClr val="dk1"/>
                </a:solidFill>
                <a:latin typeface="Arial" panose="020B0604020202020204" pitchFamily="34" charset="0"/>
                <a:cs typeface="Arial" panose="020B0604020202020204" pitchFamily="34" charset="0"/>
              </a:rPr>
              <a:t>office</a:t>
            </a:r>
          </a:p>
          <a:p>
            <a:pPr>
              <a:lnSpc>
                <a:spcPct val="120000"/>
              </a:lnSpc>
            </a:pPr>
            <a:endParaRPr lang="it-IT" sz="2700" i="1" dirty="0">
              <a:solidFill>
                <a:schemeClr val="dk1"/>
              </a:solidFill>
            </a:endParaRPr>
          </a:p>
        </p:txBody>
      </p:sp>
    </p:spTree>
    <p:extLst>
      <p:ext uri="{BB962C8B-B14F-4D97-AF65-F5344CB8AC3E}">
        <p14:creationId xmlns:p14="http://schemas.microsoft.com/office/powerpoint/2010/main" val="13617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569783" y="209564"/>
            <a:ext cx="9619774" cy="972000"/>
          </a:xfrm>
        </p:spPr>
        <p:txBody>
          <a:bodyPr>
            <a:normAutofit/>
          </a:bodyPr>
          <a:lstStyle/>
          <a:p>
            <a:r>
              <a:rPr lang="it-IT" sz="3200" b="1" dirty="0" smtClean="0">
                <a:latin typeface="Arial" panose="020B0604020202020204" pitchFamily="34" charset="0"/>
                <a:cs typeface="Arial" panose="020B0604020202020204" pitchFamily="34" charset="0"/>
              </a:rPr>
              <a:t>Come può essere aiutato</a:t>
            </a:r>
            <a:endParaRPr lang="it-IT" sz="3200" b="1" dirty="0">
              <a:latin typeface="Arial" panose="020B0604020202020204" pitchFamily="34" charset="0"/>
              <a:cs typeface="Arial" panose="020B0604020202020204" pitchFamily="34" charset="0"/>
            </a:endParaRPr>
          </a:p>
        </p:txBody>
      </p:sp>
      <p:sp>
        <p:nvSpPr>
          <p:cNvPr id="5" name="CasellaDiTesto 4"/>
          <p:cNvSpPr txBox="1"/>
          <p:nvPr/>
        </p:nvSpPr>
        <p:spPr>
          <a:xfrm>
            <a:off x="369637" y="1529032"/>
            <a:ext cx="10020067" cy="185973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nSpc>
                <a:spcPct val="200000"/>
              </a:lnSpc>
            </a:pPr>
            <a:r>
              <a:rPr lang="it-IT" sz="2400" dirty="0">
                <a:latin typeface="Arial" panose="020B0604020202020204" pitchFamily="34" charset="0"/>
                <a:cs typeface="Arial" panose="020B0604020202020204" pitchFamily="34" charset="0"/>
              </a:rPr>
              <a:t>Ognuno ha una sua personale propensione al rischio</a:t>
            </a:r>
          </a:p>
          <a:p>
            <a:pPr>
              <a:lnSpc>
                <a:spcPct val="200000"/>
              </a:lnSpc>
            </a:pPr>
            <a:r>
              <a:rPr lang="it-IT" sz="2400" dirty="0">
                <a:latin typeface="Arial" panose="020B0604020202020204" pitchFamily="34" charset="0"/>
                <a:cs typeface="Arial" panose="020B0604020202020204" pitchFamily="34" charset="0"/>
              </a:rPr>
              <a:t>Ognuno ha un suo obiettivo (numerico, di scopo..)</a:t>
            </a:r>
          </a:p>
          <a:p>
            <a:endParaRPr lang="it-IT" dirty="0"/>
          </a:p>
        </p:txBody>
      </p:sp>
      <p:sp>
        <p:nvSpPr>
          <p:cNvPr id="6" name="CasellaDiTesto 5"/>
          <p:cNvSpPr txBox="1"/>
          <p:nvPr/>
        </p:nvSpPr>
        <p:spPr>
          <a:xfrm>
            <a:off x="369637" y="4708101"/>
            <a:ext cx="10020067" cy="195206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nSpc>
                <a:spcPct val="200000"/>
              </a:lnSpc>
            </a:pPr>
            <a:r>
              <a:rPr lang="it-IT" sz="2400" dirty="0">
                <a:latin typeface="Arial" panose="020B0604020202020204" pitchFamily="34" charset="0"/>
                <a:cs typeface="Arial" panose="020B0604020202020204" pitchFamily="34" charset="0"/>
              </a:rPr>
              <a:t>La normativa </a:t>
            </a:r>
            <a:r>
              <a:rPr lang="it-IT" sz="2400" dirty="0" err="1">
                <a:latin typeface="Arial" panose="020B0604020202020204" pitchFamily="34" charset="0"/>
                <a:cs typeface="Arial" panose="020B0604020202020204" pitchFamily="34" charset="0"/>
              </a:rPr>
              <a:t>Mifid</a:t>
            </a:r>
            <a:r>
              <a:rPr lang="it-IT" sz="2400" dirty="0">
                <a:latin typeface="Arial" panose="020B0604020202020204" pitchFamily="34" charset="0"/>
                <a:cs typeface="Arial" panose="020B0604020202020204" pitchFamily="34" charset="0"/>
              </a:rPr>
              <a:t> ci ha dato una grande opportunità</a:t>
            </a:r>
          </a:p>
          <a:p>
            <a:pPr>
              <a:lnSpc>
                <a:spcPct val="200000"/>
              </a:lnSpc>
            </a:pPr>
            <a:r>
              <a:rPr lang="it-IT" sz="2400" dirty="0">
                <a:latin typeface="Arial" panose="020B0604020202020204" pitchFamily="34" charset="0"/>
                <a:cs typeface="Arial" panose="020B0604020202020204" pitchFamily="34" charset="0"/>
              </a:rPr>
              <a:t>La corretta </a:t>
            </a:r>
            <a:r>
              <a:rPr lang="it-IT" sz="2400" dirty="0" err="1">
                <a:latin typeface="Arial" panose="020B0604020202020204" pitchFamily="34" charset="0"/>
                <a:cs typeface="Arial" panose="020B0604020202020204" pitchFamily="34" charset="0"/>
              </a:rPr>
              <a:t>profilazione</a:t>
            </a:r>
            <a:r>
              <a:rPr lang="it-IT" sz="2400" dirty="0">
                <a:latin typeface="Arial" panose="020B0604020202020204" pitchFamily="34" charset="0"/>
                <a:cs typeface="Arial" panose="020B0604020202020204" pitchFamily="34" charset="0"/>
              </a:rPr>
              <a:t> è alla base della soddisfazione dell’investitore </a:t>
            </a:r>
          </a:p>
          <a:p>
            <a:endParaRPr lang="it-IT" sz="2400" dirty="0">
              <a:latin typeface="Arial" panose="020B0604020202020204" pitchFamily="34" charset="0"/>
              <a:cs typeface="Arial" panose="020B0604020202020204" pitchFamily="34" charset="0"/>
            </a:endParaRPr>
          </a:p>
        </p:txBody>
      </p:sp>
      <p:sp>
        <p:nvSpPr>
          <p:cNvPr id="7" name="Freccia giù 6"/>
          <p:cNvSpPr/>
          <p:nvPr/>
        </p:nvSpPr>
        <p:spPr>
          <a:xfrm>
            <a:off x="4898682" y="3429690"/>
            <a:ext cx="961977" cy="909638"/>
          </a:xfrm>
          <a:prstGeom prst="downArrow">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293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530080" y="277060"/>
            <a:ext cx="9619774" cy="1080000"/>
          </a:xfrm>
        </p:spPr>
        <p:txBody>
          <a:bodyPr>
            <a:normAutofit/>
          </a:bodyPr>
          <a:lstStyle/>
          <a:p>
            <a:r>
              <a:rPr lang="it-IT" sz="3200" b="1" dirty="0" err="1" smtClean="0">
                <a:latin typeface="Arial" panose="020B0604020202020204" pitchFamily="34" charset="0"/>
                <a:cs typeface="Arial" panose="020B0604020202020204" pitchFamily="34" charset="0"/>
              </a:rPr>
              <a:t>Mifid</a:t>
            </a:r>
            <a:r>
              <a:rPr lang="it-IT" sz="3200" b="1" dirty="0" smtClean="0">
                <a:latin typeface="Arial" panose="020B0604020202020204" pitchFamily="34" charset="0"/>
                <a:cs typeface="Arial" panose="020B0604020202020204" pitchFamily="34" charset="0"/>
              </a:rPr>
              <a:t> </a:t>
            </a:r>
            <a:br>
              <a:rPr lang="it-IT" sz="3200" b="1" dirty="0" smtClean="0">
                <a:latin typeface="Arial" panose="020B0604020202020204" pitchFamily="34" charset="0"/>
                <a:cs typeface="Arial" panose="020B0604020202020204" pitchFamily="34" charset="0"/>
              </a:rPr>
            </a:br>
            <a:r>
              <a:rPr lang="it-IT" sz="3200" b="1" dirty="0" smtClean="0">
                <a:latin typeface="Arial" panose="020B0604020202020204" pitchFamily="34" charset="0"/>
                <a:cs typeface="Arial" panose="020B0604020202020204" pitchFamily="34" charset="0"/>
              </a:rPr>
              <a:t>Adeguatezza &amp; Appropriatezza</a:t>
            </a:r>
            <a:endParaRPr lang="it-IT" sz="3200" b="1" dirty="0">
              <a:latin typeface="Arial" panose="020B0604020202020204" pitchFamily="34" charset="0"/>
              <a:cs typeface="Arial" panose="020B0604020202020204" pitchFamily="34" charset="0"/>
            </a:endParaRPr>
          </a:p>
        </p:txBody>
      </p:sp>
      <p:sp>
        <p:nvSpPr>
          <p:cNvPr id="5" name="CasellaDiTesto 4"/>
          <p:cNvSpPr txBox="1"/>
          <p:nvPr/>
        </p:nvSpPr>
        <p:spPr>
          <a:xfrm>
            <a:off x="178144" y="1575073"/>
            <a:ext cx="10185056" cy="517679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104388" tIns="52194" rIns="104388" bIns="52194" rtlCol="0">
            <a:spAutoFit/>
          </a:bodyPr>
          <a:lstStyle/>
          <a:p>
            <a:pPr algn="just">
              <a:lnSpc>
                <a:spcPct val="150000"/>
              </a:lnSpc>
              <a:spcAft>
                <a:spcPts val="1200"/>
              </a:spcAft>
            </a:pPr>
            <a:r>
              <a:rPr lang="it-IT" sz="2400" dirty="0" smtClean="0">
                <a:latin typeface="Arial" panose="020B0604020202020204" pitchFamily="34" charset="0"/>
                <a:cs typeface="Arial" panose="020B0604020202020204" pitchFamily="34" charset="0"/>
              </a:rPr>
              <a:t>La Direttiva MIFID prevede l’obbligo per l’intermediario di effettuare la “</a:t>
            </a:r>
            <a:r>
              <a:rPr lang="it-IT" sz="2400" b="1" dirty="0" smtClean="0">
                <a:latin typeface="Arial" panose="020B0604020202020204" pitchFamily="34" charset="0"/>
                <a:cs typeface="Arial" panose="020B0604020202020204" pitchFamily="34" charset="0"/>
              </a:rPr>
              <a:t>valutazione di adeguatezza”</a:t>
            </a:r>
            <a:r>
              <a:rPr lang="it-IT" sz="2400" dirty="0" smtClean="0">
                <a:latin typeface="Arial" panose="020B0604020202020204" pitchFamily="34" charset="0"/>
                <a:cs typeface="Arial" panose="020B0604020202020204" pitchFamily="34" charset="0"/>
              </a:rPr>
              <a:t>,</a:t>
            </a:r>
            <a:r>
              <a:rPr lang="it-IT" sz="2400" b="1" dirty="0" smtClean="0">
                <a:latin typeface="Arial" panose="020B0604020202020204" pitchFamily="34" charset="0"/>
                <a:cs typeface="Arial" panose="020B0604020202020204" pitchFamily="34" charset="0"/>
              </a:rPr>
              <a:t> </a:t>
            </a:r>
            <a:r>
              <a:rPr lang="it-IT" sz="2400" dirty="0" smtClean="0">
                <a:latin typeface="Arial" panose="020B0604020202020204" pitchFamily="34" charset="0"/>
                <a:cs typeface="Arial" panose="020B0604020202020204" pitchFamily="34" charset="0"/>
              </a:rPr>
              <a:t>quando lo stesso presta consulenza in</a:t>
            </a:r>
            <a:r>
              <a:rPr lang="it-IT" sz="2400" b="1" dirty="0" smtClean="0">
                <a:latin typeface="Arial" panose="020B0604020202020204" pitchFamily="34" charset="0"/>
                <a:cs typeface="Arial" panose="020B0604020202020204" pitchFamily="34" charset="0"/>
              </a:rPr>
              <a:t> </a:t>
            </a:r>
            <a:r>
              <a:rPr lang="it-IT" sz="2400" dirty="0" smtClean="0">
                <a:latin typeface="Arial" panose="020B0604020202020204" pitchFamily="34" charset="0"/>
                <a:cs typeface="Arial" panose="020B0604020202020204" pitchFamily="34" charset="0"/>
              </a:rPr>
              <a:t>materia di investimenti o gestione di portafoglio. </a:t>
            </a:r>
          </a:p>
          <a:p>
            <a:pPr algn="just">
              <a:lnSpc>
                <a:spcPct val="150000"/>
              </a:lnSpc>
              <a:spcAft>
                <a:spcPts val="1200"/>
              </a:spcAft>
            </a:pPr>
            <a:r>
              <a:rPr lang="it-IT" sz="2400" dirty="0" smtClean="0">
                <a:latin typeface="Arial" panose="020B0604020202020204" pitchFamily="34" charset="0"/>
                <a:cs typeface="Arial" panose="020B0604020202020204" pitchFamily="34" charset="0"/>
              </a:rPr>
              <a:t>L’intermediario </a:t>
            </a:r>
            <a:r>
              <a:rPr lang="it-IT" sz="2400" dirty="0" smtClean="0">
                <a:latin typeface="Arial" panose="020B0604020202020204" pitchFamily="34" charset="0"/>
                <a:cs typeface="Arial" panose="020B0604020202020204" pitchFamily="34" charset="0"/>
              </a:rPr>
              <a:t>quando presta servizi di investimento diversi dalla consulenza in materia di investimenti o gestione del portafoglio, chiede al cliente di fornire informazioni in merito alle sue conoscenze e esperienze in materia di investimenti riguardo al tipo specifico di prodotto o servizio proposto o chiesto, al fine di determinare se il servizio o il prodotto in questione è </a:t>
            </a:r>
            <a:r>
              <a:rPr lang="it-IT" sz="2400" b="1" dirty="0" smtClean="0">
                <a:latin typeface="Arial" panose="020B0604020202020204" pitchFamily="34" charset="0"/>
                <a:cs typeface="Arial" panose="020B0604020202020204" pitchFamily="34" charset="0"/>
              </a:rPr>
              <a:t>“appropriato” </a:t>
            </a:r>
            <a:r>
              <a:rPr lang="it-IT" sz="2400" dirty="0" smtClean="0">
                <a:latin typeface="Arial" panose="020B0604020202020204" pitchFamily="34" charset="0"/>
                <a:cs typeface="Arial" panose="020B0604020202020204" pitchFamily="34" charset="0"/>
              </a:rPr>
              <a:t>al cliente.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TotalTime>
  <Words>603</Words>
  <Application>Microsoft Office PowerPoint</Application>
  <PresentationFormat>Personalizzato</PresentationFormat>
  <Paragraphs>52</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Presentazione standard di PowerPoint</vt:lpstr>
      <vt:lpstr>Chi è l’investitore comune</vt:lpstr>
      <vt:lpstr>Chi è l’investitore comune</vt:lpstr>
      <vt:lpstr>Come affronta il processo di investimento</vt:lpstr>
      <vt:lpstr>Come affronta il processo di investimento</vt:lpstr>
      <vt:lpstr>Presentazione standard di PowerPoint</vt:lpstr>
      <vt:lpstr>Come può essere aiutato</vt:lpstr>
      <vt:lpstr>Mifid  Adeguatezza &amp; Appropriatezza</vt:lpstr>
      <vt:lpstr>Adeguatezza</vt:lpstr>
      <vt:lpstr>Appropriatezza</vt:lpstr>
      <vt:lpstr>Come può essere aiutato</vt:lpstr>
      <vt:lpstr>Presentazione standard di PowerPoint</vt:lpstr>
      <vt:lpstr>Presentazione standard di PowerPoint</vt:lpstr>
      <vt:lpstr>Presentazione standard di PowerPoint</vt:lpstr>
    </vt:vector>
  </TitlesOfParts>
  <Company>Ersel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Filomena Parlato</dc:creator>
  <cp:lastModifiedBy>Francesca Padrini</cp:lastModifiedBy>
  <cp:revision>19</cp:revision>
  <cp:lastPrinted>2014-12-09T10:13:24Z</cp:lastPrinted>
  <dcterms:created xsi:type="dcterms:W3CDTF">2014-11-17T20:42:31Z</dcterms:created>
  <dcterms:modified xsi:type="dcterms:W3CDTF">2014-12-09T10:43:33Z</dcterms:modified>
</cp:coreProperties>
</file>